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5" r:id="rId5"/>
    <p:sldId id="263" r:id="rId6"/>
    <p:sldId id="264" r:id="rId7"/>
    <p:sldId id="267" r:id="rId8"/>
    <p:sldId id="268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B9"/>
    <a:srgbClr val="FF6D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7" autoAdjust="0"/>
  </p:normalViewPr>
  <p:slideViewPr>
    <p:cSldViewPr>
      <p:cViewPr varScale="1">
        <p:scale>
          <a:sx n="104" d="100"/>
          <a:sy n="104" d="100"/>
        </p:scale>
        <p:origin x="-17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AB081-B535-4B4F-8AA3-5D56216A0AD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A1288-24F8-4928-800D-C177A5FFAA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A1288-24F8-4928-800D-C177A5FFAA5B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CA44F7-2879-467A-8CDF-3A419FA6AD1F}" type="slidenum">
              <a:rPr lang="de-DE"/>
              <a:pPr/>
              <a:t>10</a:t>
            </a:fld>
            <a:endParaRPr lang="de-DE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18063" y="685506"/>
            <a:ext cx="502348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315" y="4342517"/>
            <a:ext cx="5480905" cy="419541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A1288-24F8-4928-800D-C177A5FFAA5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A1288-24F8-4928-800D-C177A5FFAA5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CA44F7-2879-467A-8CDF-3A419FA6AD1F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18063" y="685506"/>
            <a:ext cx="502348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315" y="4342517"/>
            <a:ext cx="5480905" cy="41954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CA44F7-2879-467A-8CDF-3A419FA6AD1F}" type="slidenum">
              <a:rPr lang="de-DE"/>
              <a:pPr/>
              <a:t>5</a:t>
            </a:fld>
            <a:endParaRPr lang="de-DE" dirty="0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18063" y="685506"/>
            <a:ext cx="502348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315" y="4342517"/>
            <a:ext cx="5480905" cy="41954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CA44F7-2879-467A-8CDF-3A419FA6AD1F}" type="slidenum">
              <a:rPr lang="de-DE"/>
              <a:pPr/>
              <a:t>6</a:t>
            </a:fld>
            <a:endParaRPr lang="de-DE" dirty="0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18063" y="685506"/>
            <a:ext cx="502348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315" y="4342517"/>
            <a:ext cx="5480905" cy="41954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CA44F7-2879-467A-8CDF-3A419FA6AD1F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918063" y="685506"/>
            <a:ext cx="502348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315" y="4342517"/>
            <a:ext cx="5480905" cy="4195413"/>
          </a:xfrm>
          <a:noFill/>
          <a:ln/>
        </p:spPr>
        <p:txBody>
          <a:bodyPr wrap="none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A1288-24F8-4928-800D-C177A5FFAA5B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A1288-24F8-4928-800D-C177A5FFAA5B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373D8-1504-49CE-A05E-1020316F64DE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DCAE-2D5B-4845-BF24-6E59B4E95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rebuchet MS" pitchFamily="34" charset="0"/>
                <a:ea typeface="ＭＳ Ｐゴシック" pitchFamily="32" charset="-128"/>
              </a:rPr>
              <a:t>Презентация кандидата в Дилеры </a:t>
            </a:r>
            <a:r>
              <a:rPr lang="en-US" b="1" dirty="0" smtClean="0">
                <a:latin typeface="Trebuchet MS" pitchFamily="34" charset="0"/>
                <a:ea typeface="ＭＳ Ｐゴシック" pitchFamily="32" charset="-128"/>
              </a:rPr>
              <a:t>INTERPARTS</a:t>
            </a:r>
            <a:r>
              <a:rPr lang="en-US" b="1" dirty="0" smtClean="0">
                <a:solidFill>
                  <a:srgbClr val="263F6A"/>
                </a:solidFill>
                <a:latin typeface="Trebuchet MS" pitchFamily="34" charset="0"/>
                <a:ea typeface="ＭＳ Ｐゴシック" pitchFamily="32" charset="-128"/>
              </a:rPr>
              <a:t/>
            </a:r>
            <a:br>
              <a:rPr lang="en-US" b="1" dirty="0" smtClean="0">
                <a:solidFill>
                  <a:srgbClr val="263F6A"/>
                </a:solidFill>
                <a:latin typeface="Trebuchet MS" pitchFamily="34" charset="0"/>
                <a:ea typeface="ＭＳ Ｐゴシック" pitchFamily="32" charset="-128"/>
              </a:rPr>
            </a:b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«……», г. Москва. </a:t>
            </a:r>
            <a:endParaRPr lang="ru-RU" b="1" strike="sngStrike" dirty="0">
              <a:solidFill>
                <a:srgbClr val="FFB9B9"/>
              </a:solidFill>
              <a:latin typeface="Trebuchet MS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29190" y="6143644"/>
            <a:ext cx="3971908" cy="46671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rebuchet MS" pitchFamily="34" charset="0"/>
              </a:rPr>
              <a:t>Дата: </a:t>
            </a:r>
            <a:r>
              <a:rPr lang="en-US" b="1" strike="sngStrike" dirty="0" smtClean="0">
                <a:solidFill>
                  <a:srgbClr val="FFB9B9"/>
                </a:solidFill>
                <a:latin typeface="Trebuchet MS" pitchFamily="34" charset="0"/>
              </a:rPr>
              <a:t>XX</a:t>
            </a: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</a:rPr>
              <a:t> января 2000 г.</a:t>
            </a:r>
            <a:endParaRPr lang="ru-RU" b="1" strike="sngStrike" dirty="0">
              <a:solidFill>
                <a:srgbClr val="FFB9B9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35039" y="1214422"/>
            <a:ext cx="7637489" cy="476251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US" sz="2000" dirty="0" smtClean="0">
                <a:latin typeface="Trebuchet MS" pitchFamily="34" charset="0"/>
                <a:ea typeface="ＭＳ Ｐゴシック" pitchFamily="32" charset="-128"/>
              </a:rPr>
              <a:t/>
            </a:r>
            <a:br>
              <a:rPr lang="en-US" sz="2000" dirty="0" smtClean="0">
                <a:latin typeface="Trebuchet MS" pitchFamily="34" charset="0"/>
                <a:ea typeface="ＭＳ Ｐゴシック" pitchFamily="32" charset="-128"/>
              </a:rPr>
            </a:br>
            <a:endParaRPr lang="en-US" sz="200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714356"/>
            <a:ext cx="7929618" cy="428628"/>
          </a:xfrm>
        </p:spPr>
        <p:txBody>
          <a:bodyPr>
            <a:no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 dirty="0" smtClean="0">
                <a:latin typeface="Trebuchet MS" pitchFamily="34" charset="0"/>
                <a:ea typeface="ＭＳ Ｐゴシック" pitchFamily="32" charset="-128"/>
              </a:rPr>
              <a:t>Перспективы </a:t>
            </a:r>
            <a:r>
              <a:rPr lang="ru-RU" sz="3200" b="0" dirty="0" smtClean="0">
                <a:latin typeface="Trebuchet MS" pitchFamily="34" charset="0"/>
                <a:ea typeface="ＭＳ Ｐゴシック" pitchFamily="32" charset="-128"/>
              </a:rPr>
              <a:t>развития - </a:t>
            </a:r>
            <a:r>
              <a:rPr lang="en-US" sz="3200" b="0" dirty="0" smtClean="0">
                <a:latin typeface="Trebuchet MS" pitchFamily="34" charset="0"/>
                <a:ea typeface="ＭＳ Ｐゴシック" pitchFamily="32" charset="-128"/>
              </a:rPr>
              <a:t>CI</a:t>
            </a:r>
            <a:endParaRPr lang="en-US" sz="3200" b="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71473" y="1285860"/>
            <a:ext cx="8286808" cy="4691078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Дизайн-макет </a:t>
            </a:r>
            <a:b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</a:b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планируемого оформления Дилерского центра </a:t>
            </a:r>
            <a:b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</a:b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в </a:t>
            </a:r>
            <a:r>
              <a:rPr lang="en-US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CI </a:t>
            </a:r>
            <a:r>
              <a:rPr lang="en-US" sz="2000" dirty="0" err="1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Interparts</a:t>
            </a:r>
            <a:endParaRPr lang="en-US" sz="2000" b="0" dirty="0" smtClean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О компании 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Наименование и юридический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статус (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ИП;ООО..) </a:t>
            </a:r>
            <a:endParaRPr lang="ru-RU" sz="1200" dirty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Дата основания(регистрации)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фирмы</a:t>
            </a: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Юридический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и фактический 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адрес</a:t>
            </a:r>
          </a:p>
          <a:p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Количество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учредителей (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физических и юридических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)</a:t>
            </a: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Является ли компания плательщиком НДС </a:t>
            </a:r>
            <a:endParaRPr lang="ru-RU" sz="1200" b="1" dirty="0" smtClean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Структура бизнеса компании (виды деятельности в процентом соотношении)</a:t>
            </a:r>
            <a:endParaRPr lang="ru-RU" sz="1200" b="1" dirty="0" smtClean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Продолжительность работы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компании на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рынке автозапчастей, авто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ремонта</a:t>
            </a:r>
          </a:p>
          <a:p>
            <a:pPr algn="just"/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Об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ъ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ем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товарооборота по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данному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виду деятельности за последние 3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года</a:t>
            </a: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Занимаемая доля рынка 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в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регионе (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по собственным оценкам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)</a:t>
            </a: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Мнение о самых крупных конкурентах на региональном рынке,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с указание наименований, адресов,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 сайтов</a:t>
            </a:r>
            <a:r>
              <a:rPr lang="en-US" sz="1200" b="1" dirty="0" smtClean="0">
                <a:solidFill>
                  <a:srgbClr val="FFB9B9"/>
                </a:solidFill>
                <a:latin typeface="Trebuchet MS" pitchFamily="34" charset="0"/>
              </a:rPr>
              <a:t>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компаний</a:t>
            </a:r>
            <a:endParaRPr lang="en-US" sz="1200" b="1" dirty="0" smtClean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Перечень самых крупных </a:t>
            </a:r>
            <a:r>
              <a:rPr lang="en-US" sz="1200" b="1" dirty="0" smtClean="0">
                <a:solidFill>
                  <a:srgbClr val="FFB9B9"/>
                </a:solidFill>
                <a:latin typeface="Trebuchet MS" pitchFamily="34" charset="0"/>
              </a:rPr>
              <a:t>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поставщиков автозапчастей</a:t>
            </a:r>
            <a:endParaRPr lang="en-US" sz="1200" b="1" dirty="0" smtClean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Перечень самых крупных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покупателей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автозапчастей</a:t>
            </a:r>
            <a:endParaRPr lang="ru-RU" sz="1200" dirty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Наличие коммерческого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транспорта</a:t>
            </a:r>
            <a:r>
              <a:rPr lang="en-US" sz="1200" b="1" dirty="0" smtClean="0">
                <a:solidFill>
                  <a:srgbClr val="FFB9B9"/>
                </a:solidFill>
                <a:latin typeface="Trebuchet MS" pitchFamily="34" charset="0"/>
              </a:rPr>
              <a:t>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(с указанием марки,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год выпуска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)</a:t>
            </a: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Готовность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разместить на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транспортных средствах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рекламу ДЛЦ «ИНТЕРПАРТС»</a:t>
            </a:r>
            <a:endParaRPr lang="ru-RU" sz="1200" dirty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Наличие помещения,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офиса (с указанием вида собственности: собственный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, аренда)</a:t>
            </a:r>
            <a:endParaRPr lang="ru-RU" sz="1200" dirty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Наличие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собственной системы товарообмена с Москвой(поезда, автобусы, трансп. компании,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прочее с указанием предпочтения)</a:t>
            </a:r>
            <a:endParaRPr lang="ru-RU" sz="1200" dirty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Наличие возможностей выезда в Москву для личного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общения</a:t>
            </a: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 Наличие возможностей 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приема нашего  представителя для оценки ситуации на 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месте (</a:t>
            </a:r>
            <a:r>
              <a:rPr lang="ru-RU" sz="1200" b="1" dirty="0">
                <a:solidFill>
                  <a:srgbClr val="FFB9B9"/>
                </a:solidFill>
                <a:latin typeface="Trebuchet MS" pitchFamily="34" charset="0"/>
              </a:rPr>
              <a:t>кроме денежных затрат</a:t>
            </a:r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)</a:t>
            </a:r>
          </a:p>
          <a:p>
            <a:r>
              <a:rPr lang="ru-RU" sz="1200" b="1" dirty="0" smtClean="0">
                <a:solidFill>
                  <a:srgbClr val="FFB9B9"/>
                </a:solidFill>
                <a:latin typeface="Trebuchet MS" pitchFamily="34" charset="0"/>
              </a:rPr>
              <a:t>ФИО и контактные  данные лица, ответственного за сотрудничество с </a:t>
            </a:r>
            <a:r>
              <a:rPr lang="en-US" sz="1200" b="1" dirty="0" err="1" smtClean="0">
                <a:solidFill>
                  <a:srgbClr val="FFB9B9"/>
                </a:solidFill>
                <a:latin typeface="Trebuchet MS" pitchFamily="34" charset="0"/>
              </a:rPr>
              <a:t>Interparts</a:t>
            </a:r>
            <a:endParaRPr lang="ru-RU" sz="1200" dirty="0">
              <a:solidFill>
                <a:srgbClr val="FFB9B9"/>
              </a:solidFill>
              <a:latin typeface="Trebuchet MS" pitchFamily="34" charset="0"/>
            </a:endParaRPr>
          </a:p>
          <a:p>
            <a:endParaRPr lang="ru-RU" sz="1200" dirty="0">
              <a:latin typeface="Trebuchet MS" pitchFamily="34" charset="0"/>
            </a:endParaRPr>
          </a:p>
          <a:p>
            <a:endParaRPr lang="ru-RU" sz="1200" dirty="0" smtClean="0">
              <a:latin typeface="Trebuchet MS" pitchFamily="34" charset="0"/>
            </a:endParaRPr>
          </a:p>
          <a:p>
            <a:pPr>
              <a:buNone/>
            </a:pPr>
            <a:endParaRPr lang="ru-RU" sz="1200" dirty="0">
              <a:latin typeface="Trebuchet MS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rebuchet MS" pitchFamily="34" charset="0"/>
              </a:rPr>
              <a:t>Резюме </a:t>
            </a:r>
            <a:r>
              <a:rPr lang="ru-RU" sz="3200" dirty="0" smtClean="0">
                <a:latin typeface="Trebuchet MS" pitchFamily="34" charset="0"/>
              </a:rPr>
              <a:t>сотрудника ответственного за работу Дилера в регионе</a:t>
            </a:r>
            <a:endParaRPr lang="ru-RU" sz="3200" dirty="0">
              <a:latin typeface="Trebuchet MS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ФИО</a:t>
            </a: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Возраст</a:t>
            </a: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Образование</a:t>
            </a: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Перечень учебных учреждений</a:t>
            </a: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Краткий перечень предыдущих мест работы</a:t>
            </a: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Опыт работы в сфере </a:t>
            </a:r>
            <a:r>
              <a:rPr lang="ru-RU" sz="1200" dirty="0" err="1" smtClean="0">
                <a:solidFill>
                  <a:srgbClr val="FFB9B9"/>
                </a:solidFill>
                <a:latin typeface="Trebuchet MS" pitchFamily="34" charset="0"/>
              </a:rPr>
              <a:t>автобизнеса</a:t>
            </a:r>
            <a:endParaRPr lang="ru-RU" sz="1200" dirty="0" smtClean="0">
              <a:solidFill>
                <a:srgbClr val="FFB9B9"/>
              </a:solidFill>
              <a:latin typeface="Trebuchet MS" pitchFamily="34" charset="0"/>
            </a:endParaRP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Квалификационные навыки</a:t>
            </a: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Уровень компьютерной подготовки</a:t>
            </a:r>
            <a:endParaRPr lang="ru-RU" sz="1200" dirty="0" smtClean="0">
              <a:solidFill>
                <a:srgbClr val="FFB9B9"/>
              </a:solidFill>
              <a:latin typeface="Trebuchet MS" pitchFamily="34" charset="0"/>
            </a:endParaRPr>
          </a:p>
          <a:p>
            <a:endParaRPr lang="ru-RU" sz="1200" dirty="0">
              <a:latin typeface="Trebuchet MS" pitchFamily="34" charset="0"/>
            </a:endParaRPr>
          </a:p>
          <a:p>
            <a:endParaRPr lang="ru-RU" sz="1200" dirty="0" smtClean="0">
              <a:latin typeface="Trebuchet MS" pitchFamily="34" charset="0"/>
            </a:endParaRPr>
          </a:p>
          <a:p>
            <a:pPr>
              <a:buNone/>
            </a:pPr>
            <a:endParaRPr lang="ru-RU" sz="1200" dirty="0">
              <a:latin typeface="Trebuchet MS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35039" y="1214422"/>
            <a:ext cx="7637489" cy="476251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US" sz="2000" dirty="0" smtClean="0">
                <a:latin typeface="Trebuchet MS" pitchFamily="34" charset="0"/>
                <a:ea typeface="ＭＳ Ｐゴシック" pitchFamily="32" charset="-128"/>
              </a:rPr>
              <a:t/>
            </a:r>
            <a:br>
              <a:rPr lang="en-US" sz="2000" dirty="0" smtClean="0">
                <a:latin typeface="Trebuchet MS" pitchFamily="34" charset="0"/>
                <a:ea typeface="ＭＳ Ｐゴシック" pitchFamily="32" charset="-128"/>
              </a:rPr>
            </a:br>
            <a:endParaRPr lang="en-US" sz="200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785794"/>
            <a:ext cx="7929618" cy="428628"/>
          </a:xfrm>
        </p:spPr>
        <p:txBody>
          <a:bodyPr>
            <a:no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 dirty="0" smtClean="0">
                <a:latin typeface="Trebuchet MS" pitchFamily="34" charset="0"/>
                <a:ea typeface="ＭＳ Ｐゴシック" pitchFamily="32" charset="-128"/>
              </a:rPr>
              <a:t>Территориальное расположение</a:t>
            </a:r>
            <a:endParaRPr lang="en-US" sz="3200" b="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0035" y="1428736"/>
            <a:ext cx="8358246" cy="5143536"/>
          </a:xfrm>
        </p:spPr>
        <p:txBody>
          <a:bodyPr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Карта города,</a:t>
            </a:r>
            <a:b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</a:b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 с нанесением Дилерского центра кандидата,</a:t>
            </a:r>
            <a:b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</a:b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 с указанием расположения других компаний,</a:t>
            </a:r>
            <a:b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</a:b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 занимающихся продажей автозапчастей</a:t>
            </a:r>
            <a:b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</a:br>
            <a:endParaRPr lang="en-US" sz="2000" b="0" dirty="0" smtClean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35039" y="1214422"/>
            <a:ext cx="7637489" cy="476251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US" sz="2000" dirty="0" smtClean="0">
                <a:latin typeface="Trebuchet MS" pitchFamily="34" charset="0"/>
                <a:ea typeface="ＭＳ Ｐゴシック" pitchFamily="32" charset="-128"/>
              </a:rPr>
              <a:t/>
            </a:r>
            <a:br>
              <a:rPr lang="en-US" sz="2000" dirty="0" smtClean="0">
                <a:latin typeface="Trebuchet MS" pitchFamily="34" charset="0"/>
                <a:ea typeface="ＭＳ Ｐゴシック" pitchFamily="32" charset="-128"/>
              </a:rPr>
            </a:br>
            <a:endParaRPr lang="en-US" sz="200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785794"/>
            <a:ext cx="7929618" cy="428628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Внешний вид  Дилерского центра</a:t>
            </a:r>
            <a:endParaRPr lang="en-US" sz="320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1357298"/>
          <a:ext cx="8358246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25717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Фото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здания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u="sng" baseline="0" dirty="0" smtClean="0"/>
                        <a:t>Фасад здания</a:t>
                      </a:r>
                      <a:endParaRPr lang="ru-RU" sz="2000" u="sng" dirty="0"/>
                    </a:p>
                  </a:txBody>
                  <a:tcPr anchor="ctr">
                    <a:solidFill>
                      <a:srgbClr val="FFB9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Фото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здания</a:t>
                      </a:r>
                      <a:endParaRPr lang="ru-RU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sng" baseline="0" dirty="0" smtClean="0"/>
                        <a:t>Прилегающие территории</a:t>
                      </a:r>
                      <a:endParaRPr lang="ru-RU" sz="2000" dirty="0"/>
                    </a:p>
                  </a:txBody>
                  <a:tcPr anchor="ctr">
                    <a:solidFill>
                      <a:srgbClr val="FFB9B9"/>
                    </a:solidFill>
                  </a:tcPr>
                </a:tc>
              </a:tr>
              <a:tr h="25717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Фото здания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baseline="0" dirty="0" smtClean="0">
                          <a:solidFill>
                            <a:schemeClr val="bg1"/>
                          </a:solidFill>
                        </a:rPr>
                        <a:t>Вид здания с проезжей части</a:t>
                      </a:r>
                      <a:endParaRPr lang="ru-RU" sz="200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FB9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Фото здания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 smtClean="0">
                          <a:solidFill>
                            <a:schemeClr val="bg1"/>
                          </a:solidFill>
                        </a:rPr>
                        <a:t>Вид со стороны  здания</a:t>
                      </a:r>
                    </a:p>
                  </a:txBody>
                  <a:tcPr anchor="ctr">
                    <a:solidFill>
                      <a:srgbClr val="FFB9B9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35039" y="1214422"/>
            <a:ext cx="7637489" cy="476251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US" sz="2000" dirty="0" smtClean="0">
                <a:latin typeface="Trebuchet MS" pitchFamily="34" charset="0"/>
                <a:ea typeface="ＭＳ Ｐゴシック" pitchFamily="32" charset="-128"/>
              </a:rPr>
              <a:t/>
            </a:r>
            <a:br>
              <a:rPr lang="en-US" sz="2000" dirty="0" smtClean="0">
                <a:latin typeface="Trebuchet MS" pitchFamily="34" charset="0"/>
                <a:ea typeface="ＭＳ Ｐゴシック" pitchFamily="32" charset="-128"/>
              </a:rPr>
            </a:br>
            <a:endParaRPr lang="en-US" sz="200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714356"/>
            <a:ext cx="8429684" cy="428628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0" dirty="0" smtClean="0">
                <a:latin typeface="Trebuchet MS" pitchFamily="34" charset="0"/>
                <a:ea typeface="ＭＳ Ｐゴシック" pitchFamily="32" charset="-128"/>
              </a:rPr>
              <a:t>Внутренние помещения Дилерского центра</a:t>
            </a:r>
            <a:endParaRPr lang="en-US" sz="3200" b="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1285860"/>
          <a:ext cx="8643998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99"/>
                <a:gridCol w="4321999"/>
              </a:tblGrid>
              <a:tr h="26789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Фото внутренние помещения</a:t>
                      </a:r>
                    </a:p>
                    <a:p>
                      <a:pPr algn="ctr"/>
                      <a:r>
                        <a:rPr lang="ru-RU" sz="2000" u="sng" dirty="0" smtClean="0"/>
                        <a:t>Общий вид</a:t>
                      </a:r>
                      <a:endParaRPr lang="ru-RU" sz="20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Фото внутренние помещения</a:t>
                      </a:r>
                    </a:p>
                    <a:p>
                      <a:pPr algn="ctr"/>
                      <a:r>
                        <a:rPr lang="ru-RU" sz="2000" u="sng" dirty="0" smtClean="0"/>
                        <a:t>Зона</a:t>
                      </a:r>
                      <a:r>
                        <a:rPr lang="ru-RU" sz="2000" u="sng" baseline="0" dirty="0" smtClean="0"/>
                        <a:t> работы с клиентами</a:t>
                      </a:r>
                      <a:endParaRPr lang="ru-RU" sz="2000" u="sng" dirty="0" smtClean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7892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Фото внутренние помещения</a:t>
                      </a:r>
                    </a:p>
                    <a:p>
                      <a:pPr algn="ctr"/>
                      <a:r>
                        <a:rPr lang="ru-RU" sz="2000" b="1" u="sng" dirty="0" smtClean="0">
                          <a:solidFill>
                            <a:schemeClr val="bg1"/>
                          </a:solidFill>
                        </a:rPr>
                        <a:t>Кассовая зона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Фото внутренние помещения</a:t>
                      </a:r>
                    </a:p>
                    <a:p>
                      <a:pPr algn="ctr"/>
                      <a:r>
                        <a:rPr lang="ru-RU" sz="2000" b="1" u="sng" dirty="0" smtClean="0">
                          <a:solidFill>
                            <a:schemeClr val="bg1"/>
                          </a:solidFill>
                        </a:rPr>
                        <a:t>Зона хранения товара</a:t>
                      </a:r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35039" y="1214422"/>
            <a:ext cx="7637489" cy="4762516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6688" algn="l"/>
                <a:tab pos="10779125" algn="l"/>
                <a:tab pos="10780713" algn="l"/>
              </a:tabLst>
            </a:pPr>
            <a:r>
              <a:rPr lang="en-US" sz="2000" dirty="0" smtClean="0">
                <a:latin typeface="Trebuchet MS" pitchFamily="34" charset="0"/>
                <a:ea typeface="ＭＳ Ｐゴシック" pitchFamily="32" charset="-128"/>
              </a:rPr>
              <a:t/>
            </a:r>
            <a:br>
              <a:rPr lang="en-US" sz="2000" dirty="0" smtClean="0">
                <a:latin typeface="Trebuchet MS" pitchFamily="34" charset="0"/>
                <a:ea typeface="ＭＳ Ｐゴシック" pitchFamily="32" charset="-128"/>
              </a:rPr>
            </a:br>
            <a:endParaRPr lang="en-US" sz="200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714356"/>
            <a:ext cx="7929618" cy="428628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Транспортные средства </a:t>
            </a:r>
            <a:endParaRPr lang="en-US" sz="3200" b="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1285860"/>
          <a:ext cx="8501122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26432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Фото внешний </a:t>
                      </a:r>
                    </a:p>
                    <a:p>
                      <a:pPr algn="ctr"/>
                      <a:r>
                        <a:rPr lang="ru-RU" sz="2000" u="sng" dirty="0" smtClean="0"/>
                        <a:t>вид фас</a:t>
                      </a:r>
                      <a:endParaRPr lang="ru-RU" sz="2000" dirty="0"/>
                    </a:p>
                  </a:txBody>
                  <a:tcPr anchor="ctr">
                    <a:solidFill>
                      <a:srgbClr val="FFB9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Фото внешний </a:t>
                      </a:r>
                    </a:p>
                    <a:p>
                      <a:pPr algn="ctr"/>
                      <a:r>
                        <a:rPr lang="ru-RU" sz="2000" u="sng" dirty="0" smtClean="0"/>
                        <a:t>вид профиль</a:t>
                      </a:r>
                    </a:p>
                  </a:txBody>
                  <a:tcPr anchor="ctr">
                    <a:solidFill>
                      <a:srgbClr val="FFB9B9"/>
                    </a:solidFill>
                  </a:tcPr>
                </a:tc>
              </a:tr>
              <a:tr h="26432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Фото внутренние</a:t>
                      </a:r>
                    </a:p>
                    <a:p>
                      <a:pPr algn="ctr"/>
                      <a:r>
                        <a:rPr lang="ru-RU" sz="2000" b="1" u="sng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  <a:r>
                        <a:rPr lang="ru-RU" sz="2000" b="1" u="sng" baseline="0" dirty="0" smtClean="0">
                          <a:solidFill>
                            <a:schemeClr val="bg1"/>
                          </a:solidFill>
                        </a:rPr>
                        <a:t> водителя</a:t>
                      </a:r>
                      <a:endParaRPr lang="ru-RU" sz="2000" b="1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Фото внутренние</a:t>
                      </a:r>
                    </a:p>
                    <a:p>
                      <a:pPr algn="ctr"/>
                      <a:r>
                        <a:rPr lang="ru-RU" sz="2000" b="1" u="sng" dirty="0" smtClean="0">
                          <a:solidFill>
                            <a:schemeClr val="bg1"/>
                          </a:solidFill>
                        </a:rPr>
                        <a:t>Грузовой отсек</a:t>
                      </a:r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Перспективы </a:t>
            </a:r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развития – бизнес процесс </a:t>
            </a:r>
            <a:endParaRPr lang="en-US" sz="320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Достижения компании в текущем году</a:t>
            </a: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Планы развития на  будущий год, с кратким обоснованием  целесообразности и возможности их реализации</a:t>
            </a:r>
          </a:p>
          <a:p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Планы развития на последующие три года, </a:t>
            </a:r>
            <a:r>
              <a:rPr lang="ru-RU" sz="1200" dirty="0" smtClean="0">
                <a:solidFill>
                  <a:srgbClr val="FFB9B9"/>
                </a:solidFill>
                <a:latin typeface="Trebuchet MS" pitchFamily="34" charset="0"/>
              </a:rPr>
              <a:t>с кратким обоснованием целесообразности и возможности их реализации</a:t>
            </a:r>
            <a:endParaRPr lang="ru-RU" sz="1200" dirty="0">
              <a:latin typeface="Trebuchet MS" pitchFamily="34" charset="0"/>
            </a:endParaRPr>
          </a:p>
          <a:p>
            <a:endParaRPr lang="ru-RU" sz="1200" dirty="0" smtClean="0">
              <a:latin typeface="Trebuchet MS" pitchFamily="34" charset="0"/>
            </a:endParaRPr>
          </a:p>
          <a:p>
            <a:pPr>
              <a:buNone/>
            </a:pPr>
            <a:endParaRPr lang="ru-RU" sz="12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1504"/>
          </a:xfrm>
        </p:spPr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Перспективы </a:t>
            </a:r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развития </a:t>
            </a:r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- </a:t>
            </a:r>
            <a:r>
              <a:rPr lang="ru-RU" sz="3200" dirty="0" smtClean="0">
                <a:latin typeface="Trebuchet MS" pitchFamily="34" charset="0"/>
                <a:ea typeface="ＭＳ Ｐゴシック" pitchFamily="32" charset="-128"/>
              </a:rPr>
              <a:t>территория</a:t>
            </a:r>
            <a:endParaRPr lang="en-US" sz="3200" dirty="0" smtClean="0">
              <a:latin typeface="Trebuchet MS" pitchFamily="34" charset="0"/>
              <a:ea typeface="ＭＳ Ｐゴシック" pitchFamily="32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ru-RU" sz="2000" dirty="0">
              <a:solidFill>
                <a:srgbClr val="FFB9B9"/>
              </a:solidFill>
              <a:latin typeface="Trebuchet MS" pitchFamily="34" charset="0"/>
            </a:endParaRPr>
          </a:p>
          <a:p>
            <a:endParaRPr lang="ru-RU" sz="2000" dirty="0" smtClean="0">
              <a:solidFill>
                <a:srgbClr val="FFB9B9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План-схема территории Дилерского центра кандидата,</a:t>
            </a:r>
          </a:p>
          <a:p>
            <a:pPr algn="ctr">
              <a:buNone/>
            </a:pPr>
            <a:r>
              <a:rPr lang="ru-RU" sz="2000" b="0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  с указанием общих площадей</a:t>
            </a:r>
            <a:endParaRPr lang="en-US" sz="2000" b="0" dirty="0" smtClean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  <a:p>
            <a:pPr>
              <a:buNone/>
            </a:pPr>
            <a:endParaRPr lang="ru-RU" sz="2000" dirty="0">
              <a:solidFill>
                <a:srgbClr val="FFB9B9"/>
              </a:solidFill>
              <a:latin typeface="Trebuchet MS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339975" y="161925"/>
            <a:ext cx="6408738" cy="28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trike="sngStrike" dirty="0" smtClean="0">
                <a:solidFill>
                  <a:srgbClr val="FFB9B9"/>
                </a:solidFill>
                <a:latin typeface="Trebuchet MS" pitchFamily="34" charset="0"/>
                <a:ea typeface="ＭＳ Ｐゴシック" pitchFamily="32" charset="-128"/>
              </a:rPr>
              <a:t>ООО «…….», г. Москва</a:t>
            </a:r>
            <a:endParaRPr lang="en-US" b="1" strike="sngStrike" dirty="0">
              <a:solidFill>
                <a:srgbClr val="FFB9B9"/>
              </a:solidFill>
              <a:latin typeface="Trebuchet MS" pitchFamily="34" charset="0"/>
              <a:ea typeface="ＭＳ Ｐゴシック" pitchFamily="32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413</Words>
  <Application>Microsoft Office PowerPoint</Application>
  <PresentationFormat>Экран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кандидата в Дилеры INTERPARTS ООО «……», г. Москва. </vt:lpstr>
      <vt:lpstr>О компании </vt:lpstr>
      <vt:lpstr>Резюме сотрудника ответственного за работу Дилера в регионе</vt:lpstr>
      <vt:lpstr> </vt:lpstr>
      <vt:lpstr> </vt:lpstr>
      <vt:lpstr> </vt:lpstr>
      <vt:lpstr> </vt:lpstr>
      <vt:lpstr>Перспективы развития – бизнес процесс </vt:lpstr>
      <vt:lpstr>Перспективы развития - территория</vt:lpstr>
      <vt:lpstr> </vt:lpstr>
    </vt:vector>
  </TitlesOfParts>
  <Company>Shop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кандидата в Дилеры INTERPARTS ООО «……», г. Москва. </dc:title>
  <dc:creator>TURBO</dc:creator>
  <cp:lastModifiedBy>TURBO</cp:lastModifiedBy>
  <cp:revision>14</cp:revision>
  <dcterms:created xsi:type="dcterms:W3CDTF">2011-02-14T09:49:36Z</dcterms:created>
  <dcterms:modified xsi:type="dcterms:W3CDTF">2011-02-16T10:33:55Z</dcterms:modified>
</cp:coreProperties>
</file>